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14" autoAdjust="0"/>
    <p:restoredTop sz="94660"/>
  </p:normalViewPr>
  <p:slideViewPr>
    <p:cSldViewPr>
      <p:cViewPr>
        <p:scale>
          <a:sx n="75" d="100"/>
          <a:sy n="75" d="100"/>
        </p:scale>
        <p:origin x="-104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B04E5-7E45-4564-BC75-9749FB4A67AE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ABDAB-A35D-4E18-903E-7FBDBF2B88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BDAB-A35D-4E18-903E-7FBDBF2B886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BDAB-A35D-4E18-903E-7FBDBF2B886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BDAB-A35D-4E18-903E-7FBDBF2B886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BDAB-A35D-4E18-903E-7FBDBF2B88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BDAB-A35D-4E18-903E-7FBDBF2B886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BDAB-A35D-4E18-903E-7FBDBF2B886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0ABDAB-A35D-4E18-903E-7FBDBF2B886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DC38C-88F9-47B0-93F7-1EB18E149651}" type="datetimeFigureOut">
              <a:rPr lang="en-US" smtClean="0"/>
              <a:pPr/>
              <a:t>4/9/2010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2E158-9F89-4BD6-9489-212CA0C6E8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2575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Nanowires and Heterostructures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447800"/>
            <a:ext cx="6400800" cy="2209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Michael </a:t>
            </a:r>
            <a:r>
              <a:rPr lang="en-US" dirty="0" smtClean="0">
                <a:solidFill>
                  <a:schemeClr val="bg1"/>
                </a:solidFill>
              </a:rPr>
              <a:t>Christiansen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Mentor:  Dr. Jeff </a:t>
            </a:r>
            <a:r>
              <a:rPr lang="en-US" dirty="0" err="1" smtClean="0">
                <a:solidFill>
                  <a:schemeClr val="bg1"/>
                </a:solidFill>
              </a:rPr>
              <a:t>Drucker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Statewide</a:t>
            </a:r>
            <a:r>
              <a:rPr lang="en-US" dirty="0" smtClean="0">
                <a:solidFill>
                  <a:schemeClr val="bg1"/>
                </a:solidFill>
              </a:rPr>
              <a:t> Space Grant Symposium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17 April 2010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7742" y="5334000"/>
            <a:ext cx="160245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 descr="azsgc_white_l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4346" y="5334000"/>
            <a:ext cx="912254" cy="1295400"/>
          </a:xfrm>
          <a:prstGeom prst="rect">
            <a:avLst/>
          </a:prstGeom>
        </p:spPr>
      </p:pic>
      <p:pic>
        <p:nvPicPr>
          <p:cNvPr id="16" name="Picture 39" descr="lwm1_revk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410200"/>
            <a:ext cx="1787403" cy="1169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53340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90600" y="4038600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Special thanks to:  Jeff </a:t>
            </a:r>
            <a:r>
              <a:rPr lang="en-US" sz="2400" dirty="0" err="1" smtClean="0">
                <a:solidFill>
                  <a:schemeClr val="bg1"/>
                </a:solidFill>
              </a:rPr>
              <a:t>Drucker</a:t>
            </a:r>
            <a:r>
              <a:rPr lang="en-US" sz="2400" dirty="0" smtClean="0">
                <a:solidFill>
                  <a:schemeClr val="bg1"/>
                </a:solidFill>
              </a:rPr>
              <a:t>, Nick </a:t>
            </a:r>
            <a:r>
              <a:rPr lang="en-US" sz="2400" dirty="0" err="1" smtClean="0">
                <a:solidFill>
                  <a:schemeClr val="bg1"/>
                </a:solidFill>
              </a:rPr>
              <a:t>Jungwirth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Sutharsan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Ketharanathan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Prashanth</a:t>
            </a:r>
            <a:r>
              <a:rPr lang="en-US" sz="2400" dirty="0" smtClean="0">
                <a:solidFill>
                  <a:schemeClr val="bg1"/>
                </a:solidFill>
              </a:rPr>
              <a:t> Madras,  and Eric Dailey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67600" y="5334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Nanowires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unkinked_NW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343508" y="76200"/>
            <a:ext cx="2648092" cy="6354497"/>
          </a:xfrm>
        </p:spPr>
      </p:pic>
      <p:sp>
        <p:nvSpPr>
          <p:cNvPr id="7" name="TextBox 6"/>
          <p:cNvSpPr txBox="1"/>
          <p:nvPr/>
        </p:nvSpPr>
        <p:spPr>
          <a:xfrm>
            <a:off x="228600" y="32838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Made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the Group IV elements silicon and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germanium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2217003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Length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 generally  about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𝜇m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and diameter  is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10 to 100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ea typeface="Cambria Math"/>
                <a:cs typeface="Arial" pitchFamily="34" charset="0"/>
              </a:rPr>
              <a:t>nm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ea typeface="Cambria Math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57251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500nm</a:t>
            </a:r>
            <a:endParaRPr lang="en-US" sz="2800" dirty="0"/>
          </a:p>
        </p:txBody>
      </p:sp>
      <p:pic>
        <p:nvPicPr>
          <p:cNvPr id="10" name="Picture 9" descr="azsgc_white_l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46" y="5562600"/>
            <a:ext cx="912254" cy="1295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1143000"/>
            <a:ext cx="6019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“One dimensional” nanostructures, approximately cylindrical 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4362271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May contribute to applications such as photovoltaics, thermoelectrics, and nanoelectronics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15000" y="6443246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(SEM, courtesy of  Jeff </a:t>
            </a:r>
            <a:r>
              <a:rPr lang="en-US" sz="1600" dirty="0" err="1" smtClean="0">
                <a:solidFill>
                  <a:schemeClr val="bg1"/>
                </a:solidFill>
              </a:rPr>
              <a:t>Drucker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Vapor-Liquid-Solid Growth Process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Growth Diagra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457200" y="2497112"/>
            <a:ext cx="5373413" cy="3065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9144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Thermal deposition of metal </a:t>
            </a:r>
            <a:r>
              <a:rPr lang="en-US" sz="2400" dirty="0" smtClean="0">
                <a:solidFill>
                  <a:schemeClr val="bg1"/>
                </a:solidFill>
              </a:rPr>
              <a:t>catalyst (e.g. gold</a:t>
            </a:r>
            <a:r>
              <a:rPr lang="en-US" sz="2400" dirty="0" smtClean="0">
                <a:solidFill>
                  <a:schemeClr val="bg1"/>
                </a:solidFill>
              </a:rPr>
              <a:t>), </a:t>
            </a:r>
            <a:r>
              <a:rPr lang="en-US" sz="2400" dirty="0" smtClean="0">
                <a:solidFill>
                  <a:schemeClr val="bg1"/>
                </a:solidFill>
              </a:rPr>
              <a:t>forming droplets that are a liquid mixture of silicon and </a:t>
            </a:r>
            <a:r>
              <a:rPr lang="en-US" sz="2400" dirty="0" smtClean="0">
                <a:solidFill>
                  <a:schemeClr val="bg1"/>
                </a:solidFill>
              </a:rPr>
              <a:t>gold</a:t>
            </a: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5867400"/>
            <a:ext cx="891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6764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Addition of silicon or  germanium to the droplet (via reaction of Si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</a:rPr>
              <a:t>6</a:t>
            </a:r>
            <a:r>
              <a:rPr lang="en-US" sz="2400" dirty="0" smtClean="0">
                <a:solidFill>
                  <a:schemeClr val="bg1"/>
                </a:solidFill>
              </a:rPr>
              <a:t> or Ge</a:t>
            </a:r>
            <a:r>
              <a:rPr lang="en-US" sz="2400" baseline="-25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H</a:t>
            </a:r>
            <a:r>
              <a:rPr lang="en-US" sz="2400" baseline="-25000" dirty="0" smtClean="0">
                <a:solidFill>
                  <a:schemeClr val="bg1"/>
                </a:solidFill>
              </a:rPr>
              <a:t>6</a:t>
            </a:r>
            <a:r>
              <a:rPr lang="en-US" sz="2400" dirty="0" smtClean="0">
                <a:solidFill>
                  <a:schemeClr val="bg1"/>
                </a:solidFill>
              </a:rPr>
              <a:t>) results in crystal growth outward  from the substrate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12" name="Picture 11" descr="azsgc_white_l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346" y="5562600"/>
            <a:ext cx="912254" cy="1295400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9600" y="5562600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(Diagram courtesy of  Jeff </a:t>
            </a:r>
            <a:r>
              <a:rPr lang="en-US" sz="1600" dirty="0" err="1" smtClean="0">
                <a:solidFill>
                  <a:schemeClr val="bg1"/>
                </a:solidFill>
              </a:rPr>
              <a:t>Drucker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95800" y="6096000"/>
            <a:ext cx="4648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(Graph </a:t>
            </a:r>
            <a:r>
              <a:rPr lang="en-US" sz="1600" dirty="0" smtClean="0">
                <a:solidFill>
                  <a:schemeClr val="bg1"/>
                </a:solidFill>
              </a:rPr>
              <a:t>from Scientific </a:t>
            </a:r>
            <a:r>
              <a:rPr lang="en-US" sz="1600" dirty="0" err="1" smtClean="0">
                <a:solidFill>
                  <a:schemeClr val="bg1"/>
                </a:solidFill>
              </a:rPr>
              <a:t>Thermodata</a:t>
            </a:r>
            <a:r>
              <a:rPr lang="en-US" sz="1600" dirty="0" smtClean="0">
                <a:solidFill>
                  <a:schemeClr val="bg1"/>
                </a:solidFill>
              </a:rPr>
              <a:t> Group Europe, www.sgte.org)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495800" y="2495550"/>
          <a:ext cx="4591050" cy="3600450"/>
        </p:xfrm>
        <a:graphic>
          <a:graphicData uri="http://schemas.openxmlformats.org/presentationml/2006/ole">
            <p:oleObj spid="_x0000_s13315" name="Drawing" r:id="rId6" imgW="4590694" imgH="3600144" progId="Canvas.Drawing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SAX33_1_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084637" y="-1143000"/>
            <a:ext cx="4373563" cy="4373563"/>
          </a:xfrm>
        </p:spPr>
      </p:pic>
      <p:pic>
        <p:nvPicPr>
          <p:cNvPr id="9" name="Picture 8" descr="azsgc_white_l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46" y="5562600"/>
            <a:ext cx="912254" cy="12954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57200" y="-152400"/>
            <a:ext cx="8305800" cy="3657600"/>
            <a:chOff x="457200" y="-152400"/>
            <a:chExt cx="8305800" cy="3657600"/>
          </a:xfrm>
        </p:grpSpPr>
        <p:sp>
          <p:nvSpPr>
            <p:cNvPr id="5" name="Rectangle 4"/>
            <p:cNvSpPr/>
            <p:nvPr/>
          </p:nvSpPr>
          <p:spPr>
            <a:xfrm>
              <a:off x="3733800" y="1676400"/>
              <a:ext cx="50292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57200" y="-152400"/>
              <a:ext cx="5029200" cy="1828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0" y="1905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Grown by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switching between adding silicon and adding germanium,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resulting in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alternating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segments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 main challenges: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 atomically abrupt transition between silicon and germanium is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desirable.</a:t>
            </a:r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Sidewall deposition needs to be minimized.</a:t>
            </a:r>
          </a:p>
          <a:p>
            <a:pPr marL="342900" indent="-342900"/>
            <a:endParaRPr lang="en-US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project: to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investigate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thermal deposition of alternative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metal </a:t>
            </a:r>
            <a:r>
              <a:rPr lang="en-US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catalysts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Axial Heterostructures:</a:t>
            </a:r>
            <a:b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Our Project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76800" y="1524000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(TEM, courtesy of  Jeff </a:t>
            </a:r>
            <a:r>
              <a:rPr lang="en-US" sz="1600" dirty="0" err="1" smtClean="0">
                <a:solidFill>
                  <a:schemeClr val="bg1"/>
                </a:solidFill>
              </a:rPr>
              <a:t>Drucker</a:t>
            </a:r>
            <a:r>
              <a:rPr lang="en-US" sz="1600" dirty="0" smtClean="0">
                <a:solidFill>
                  <a:schemeClr val="bg1"/>
                </a:solidFill>
              </a:rPr>
              <a:t>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Gold vs. Indium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azsgc_white_l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46" y="5562600"/>
            <a:ext cx="912254" cy="129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5334000"/>
            <a:ext cx="784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(Graphs </a:t>
            </a:r>
            <a:r>
              <a:rPr lang="en-US" sz="1600" dirty="0" smtClean="0">
                <a:solidFill>
                  <a:schemeClr val="bg1"/>
                </a:solidFill>
              </a:rPr>
              <a:t>from Scientific </a:t>
            </a:r>
            <a:r>
              <a:rPr lang="en-US" sz="1600" dirty="0" err="1" smtClean="0">
                <a:solidFill>
                  <a:schemeClr val="bg1"/>
                </a:solidFill>
              </a:rPr>
              <a:t>Thermodata</a:t>
            </a:r>
            <a:r>
              <a:rPr lang="en-US" sz="1600" dirty="0" smtClean="0">
                <a:solidFill>
                  <a:schemeClr val="bg1"/>
                </a:solidFill>
              </a:rPr>
              <a:t> Group Europe, www.sgte.org)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4572000" y="1733550"/>
          <a:ext cx="4610100" cy="3600450"/>
        </p:xfrm>
        <a:graphic>
          <a:graphicData uri="http://schemas.openxmlformats.org/presentationml/2006/ole">
            <p:oleObj spid="_x0000_s9222" name="Drawing" r:id="rId5" imgW="4609795" imgH="3600144" progId="Canvas.Drawing.7">
              <p:embed/>
            </p:oleObj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0" y="1733550"/>
          <a:ext cx="4591050" cy="3600450"/>
        </p:xfrm>
        <a:graphic>
          <a:graphicData uri="http://schemas.openxmlformats.org/presentationml/2006/ole">
            <p:oleObj spid="_x0000_s9224" name="Drawing" r:id="rId6" imgW="4590694" imgH="3600144" progId="Canvas.Drawing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Progress</a:t>
            </a:r>
            <a:endParaRPr lang="en-US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8320" y="-152400"/>
            <a:ext cx="3535680" cy="265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zsgc_white_l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46" y="5562600"/>
            <a:ext cx="912254" cy="129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90600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Construction of ultrahigh vacuum chamber (target pressure 10</a:t>
            </a:r>
            <a:r>
              <a:rPr lang="en-US" sz="2400" baseline="30000" dirty="0" smtClean="0">
                <a:solidFill>
                  <a:schemeClr val="bg1"/>
                </a:solidFill>
              </a:rPr>
              <a:t>-9 </a:t>
            </a:r>
            <a:r>
              <a:rPr lang="en-US" sz="2400" dirty="0" err="1" smtClean="0">
                <a:solidFill>
                  <a:schemeClr val="bg1"/>
                </a:solidFill>
              </a:rPr>
              <a:t>Torr</a:t>
            </a:r>
            <a:r>
              <a:rPr lang="en-US" sz="2400" dirty="0" smtClean="0">
                <a:solidFill>
                  <a:schemeClr val="bg1"/>
                </a:solidFill>
              </a:rPr>
              <a:t>, or 1/10</a:t>
            </a:r>
            <a:r>
              <a:rPr lang="en-US" sz="2400" baseline="30000" dirty="0" smtClean="0">
                <a:solidFill>
                  <a:schemeClr val="bg1"/>
                </a:solidFill>
              </a:rPr>
              <a:t>12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atm</a:t>
            </a:r>
            <a:r>
              <a:rPr lang="en-US" sz="2400" dirty="0" smtClean="0">
                <a:solidFill>
                  <a:schemeClr val="bg1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Transfer mechanism for samples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2514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Calibration of In evaporation source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Characterization of substrate heating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7" descr="CIMG22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2568633"/>
            <a:ext cx="3890357" cy="2917767"/>
          </a:xfrm>
          <a:prstGeom prst="rect">
            <a:avLst/>
          </a:prstGeom>
        </p:spPr>
      </p:pic>
      <p:pic>
        <p:nvPicPr>
          <p:cNvPr id="10" name="Picture 9" descr="CIMG2320.JPG"/>
          <p:cNvPicPr preferRelativeResize="0"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5800" y="3371850"/>
            <a:ext cx="464820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zsgc_white_l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346" y="5562600"/>
            <a:ext cx="912254" cy="1295400"/>
          </a:xfrm>
          <a:prstGeom prst="rect">
            <a:avLst/>
          </a:prstGeom>
        </p:spPr>
      </p:pic>
      <p:pic>
        <p:nvPicPr>
          <p:cNvPr id="5" name="Content Placeholder 3" descr="SiNW.t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-30163"/>
            <a:ext cx="3763963" cy="3763963"/>
          </a:xfrm>
        </p:spPr>
      </p:pic>
      <p:pic>
        <p:nvPicPr>
          <p:cNvPr id="6" name="Picture 5" descr="heterostruct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26540" y="3067050"/>
            <a:ext cx="3817460" cy="379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0040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Thanks for listening.</a:t>
            </a:r>
            <a:br>
              <a:rPr lang="en-US" sz="5400" dirty="0" smtClean="0">
                <a:solidFill>
                  <a:schemeClr val="bg1"/>
                </a:solidFill>
              </a:rPr>
            </a:br>
            <a:r>
              <a:rPr lang="en-US" sz="5400" dirty="0" smtClean="0">
                <a:solidFill>
                  <a:schemeClr val="bg1"/>
                </a:solidFill>
              </a:rPr>
              <a:t>Questions? 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19200" y="6519446"/>
            <a:ext cx="4038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(TEMs, courtesy of  </a:t>
            </a:r>
            <a:r>
              <a:rPr lang="en-US" sz="1600" dirty="0" err="1" smtClean="0">
                <a:solidFill>
                  <a:schemeClr val="bg1"/>
                </a:solidFill>
              </a:rPr>
              <a:t>Prashanth</a:t>
            </a:r>
            <a:r>
              <a:rPr lang="en-US" sz="1600" dirty="0" smtClean="0">
                <a:solidFill>
                  <a:schemeClr val="bg1"/>
                </a:solidFill>
              </a:rPr>
              <a:t> Madras)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5742</TotalTime>
  <Words>276</Words>
  <Application>Microsoft Office PowerPoint</Application>
  <PresentationFormat>On-screen Show (4:3)</PresentationFormat>
  <Paragraphs>44</Paragraphs>
  <Slides>7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Canvas 7 Drawing</vt:lpstr>
      <vt:lpstr>Nanowires and Heterostructures</vt:lpstr>
      <vt:lpstr>Nanowires</vt:lpstr>
      <vt:lpstr>Vapor-Liquid-Solid Growth Process</vt:lpstr>
      <vt:lpstr>Axial Heterostructures:  Our Project</vt:lpstr>
      <vt:lpstr>Gold vs. Indium</vt:lpstr>
      <vt:lpstr>Progress</vt:lpstr>
      <vt:lpstr>Thanks for listening. Questions? 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</dc:creator>
  <cp:lastModifiedBy> </cp:lastModifiedBy>
  <cp:revision>5</cp:revision>
  <dcterms:created xsi:type="dcterms:W3CDTF">2010-03-17T00:18:37Z</dcterms:created>
  <dcterms:modified xsi:type="dcterms:W3CDTF">2010-04-12T15:30:39Z</dcterms:modified>
</cp:coreProperties>
</file>